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43" r:id="rId2"/>
    <p:sldId id="336" r:id="rId3"/>
    <p:sldId id="276" r:id="rId4"/>
    <p:sldId id="357" r:id="rId5"/>
    <p:sldId id="365" r:id="rId6"/>
    <p:sldId id="366" r:id="rId7"/>
    <p:sldId id="370" r:id="rId8"/>
    <p:sldId id="371" r:id="rId9"/>
    <p:sldId id="372" r:id="rId10"/>
    <p:sldId id="364" r:id="rId11"/>
    <p:sldId id="33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FDFAEC"/>
    <a:srgbClr val="FDFAEB"/>
    <a:srgbClr val="006CB8"/>
    <a:srgbClr val="ED1C24"/>
    <a:srgbClr val="EE3338"/>
    <a:srgbClr val="0072B9"/>
    <a:srgbClr val="D83236"/>
    <a:srgbClr val="F6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5.png"/><Relationship Id="rId16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0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3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8.png"/><Relationship Id="rId5" Type="http://schemas.openxmlformats.org/officeDocument/2006/relationships/image" Target="../media/image33.png"/><Relationship Id="rId10" Type="http://schemas.openxmlformats.org/officeDocument/2006/relationships/image" Target="../media/image370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/>
              <p:nvPr/>
            </p:nvSpPr>
            <p:spPr>
              <a:xfrm>
                <a:off x="317500" y="393700"/>
                <a:ext cx="11518900" cy="5883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Review/Recap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Complex fraction</a:t>
                </a:r>
              </a:p>
              <a:p>
                <a:pPr marL="742950" lvl="1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One fraction divided by another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They look complex … take a deep breath and follow procedure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dirty="0"/>
                  <a:t>Rewrite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/>
                  <a:t> form</a:t>
                </a:r>
              </a:p>
              <a:p>
                <a:pPr marL="800100" lvl="1" indent="-342900">
                  <a:buFont typeface="+mj-lt"/>
                  <a:buAutoNum type="arabicPeriod"/>
                </a:pPr>
                <a:r>
                  <a:rPr lang="en-US" dirty="0"/>
                  <a:t>Simplify 1</a:t>
                </a:r>
                <a:r>
                  <a:rPr lang="en-US" baseline="30000" dirty="0"/>
                  <a:t>st</a:t>
                </a:r>
                <a:r>
                  <a:rPr lang="en-US" dirty="0"/>
                  <a:t> fraction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2</a:t>
                </a:r>
                <a:r>
                  <a:rPr lang="en-US" baseline="30000" dirty="0"/>
                  <a:t>nd</a:t>
                </a:r>
                <a:r>
                  <a:rPr lang="en-US" dirty="0"/>
                  <a:t> fraction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Convert to multiplication problem: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top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reciprocal of bottom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numerator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reciprocal of denominator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Combine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– divide out common factors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393700"/>
                <a:ext cx="11518900" cy="5883598"/>
              </a:xfrm>
              <a:prstGeom prst="rect">
                <a:avLst/>
              </a:prstGeom>
              <a:blipFill>
                <a:blip r:embed="rId2"/>
                <a:stretch>
                  <a:fillRect l="-529" t="-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0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389, #39-44, 46, 57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68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7.4c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Simplifying Complex Fractions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Learn what a “complex fraction” is.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Simplify complex fractions.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equations.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689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Complex Fraction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Rational expression, p. 376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LCD (Lowest Common Denominator)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/>
              <a:t>Prior: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Reciprocal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Fractions and fraction arithmetic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Polynomials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LCM (Lowest Common Multiple) … yeah LCD is just LCM for fractions …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3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B3D8F-E67C-4340-B99F-36E2E178D136}"/>
              </a:ext>
            </a:extLst>
          </p:cNvPr>
          <p:cNvSpPr txBox="1"/>
          <p:nvPr/>
        </p:nvSpPr>
        <p:spPr>
          <a:xfrm>
            <a:off x="317500" y="393700"/>
            <a:ext cx="11518900" cy="5758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Review/Recap from last lesson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To add or subtract rational expressions you </a:t>
            </a:r>
            <a:r>
              <a:rPr lang="en-US" b="1" i="1" dirty="0"/>
              <a:t>MUST</a:t>
            </a:r>
            <a:r>
              <a:rPr lang="en-US" dirty="0"/>
              <a:t> have common denominators.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Use LCM to get common denominators (LCD) if necessary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Add (or subtract) the numerators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Keep the denominator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Always simplify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To find the LCM of two expressions: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Factor each expression completely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Determine what is missing from each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The LCM will have one of each factor: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Combine the missing parts for each</a:t>
            </a:r>
          </a:p>
          <a:p>
            <a:pPr marL="125730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Make sure both are the same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To divide one fraction (the numerator) by another (the denominator)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Flip the bottom fraction (denominator) and multiply by the top fraction (numerator)</a:t>
            </a:r>
          </a:p>
        </p:txBody>
      </p:sp>
    </p:spTree>
    <p:extLst>
      <p:ext uri="{BB962C8B-B14F-4D97-AF65-F5344CB8AC3E}">
        <p14:creationId xmlns:p14="http://schemas.microsoft.com/office/powerpoint/2010/main" val="113014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C81565-BD99-4EE3-91AA-FE0DD2AD72AD}"/>
                  </a:ext>
                </a:extLst>
              </p:cNvPr>
              <p:cNvSpPr txBox="1"/>
              <p:nvPr/>
            </p:nvSpPr>
            <p:spPr>
              <a:xfrm>
                <a:off x="286871" y="340659"/>
                <a:ext cx="11492753" cy="5393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Definition: </a:t>
                </a:r>
                <a:r>
                  <a:rPr lang="en-US" b="1" i="1" dirty="0"/>
                  <a:t>Complex Fraction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One fraction divided by another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Do not confuse this with “complex numbers” … this has nothing to do with the imaginary number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We call these “</a:t>
                </a:r>
                <a:r>
                  <a:rPr lang="en-US" i="1" dirty="0"/>
                  <a:t>complex fractions</a:t>
                </a:r>
                <a:r>
                  <a:rPr lang="en-US" dirty="0"/>
                  <a:t>” because … well .. .they are complex looking.  </a:t>
                </a:r>
                <a:r>
                  <a:rPr lang="en-US" dirty="0">
                    <a:sym typeface="Wingdings" panose="05000000000000000000" pitchFamily="2" charset="2"/>
                  </a:rPr>
                  <a:t>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ym typeface="Wingdings" panose="05000000000000000000" pitchFamily="2" charset="2"/>
                  </a:rPr>
                  <a:t>You will often see them in fraction form: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Don’t let this scare you!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This is why we call these “</a:t>
                </a:r>
                <a:r>
                  <a:rPr lang="en-US" i="1" dirty="0"/>
                  <a:t>complex fractions</a:t>
                </a:r>
                <a:r>
                  <a:rPr lang="en-US" dirty="0"/>
                  <a:t>.”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This is not as bad as it looks!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den>
                    </m:f>
                  </m:oMath>
                </a14:m>
                <a:endParaRPr lang="en-US" sz="2000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And remember you can convert a division problem into a multiplication problem!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…just multiply the top by the reciprocal of the bottom!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C81565-BD99-4EE3-91AA-FE0DD2AD7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71" y="340659"/>
                <a:ext cx="11492753" cy="5393849"/>
              </a:xfrm>
              <a:prstGeom prst="rect">
                <a:avLst/>
              </a:prstGeom>
              <a:blipFill>
                <a:blip r:embed="rId2"/>
                <a:stretch>
                  <a:fillRect l="-424" t="-678" b="-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2D85DCF-1E35-4A37-9E60-C6D779AECA20}"/>
                  </a:ext>
                </a:extLst>
              </p:cNvPr>
              <p:cNvSpPr/>
              <p:nvPr/>
            </p:nvSpPr>
            <p:spPr>
              <a:xfrm>
                <a:off x="1204769" y="3561732"/>
                <a:ext cx="946093" cy="6310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2D85DCF-1E35-4A37-9E60-C6D779AECA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4769" y="3561732"/>
                <a:ext cx="946093" cy="631007"/>
              </a:xfrm>
              <a:prstGeom prst="rect">
                <a:avLst/>
              </a:prstGeom>
              <a:blipFill>
                <a:blip r:embed="rId3"/>
                <a:stretch>
                  <a:fillRect b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0BA02AE6-C82B-4ECA-A4CD-9CD7581541C5}"/>
              </a:ext>
            </a:extLst>
          </p:cNvPr>
          <p:cNvSpPr/>
          <p:nvPr/>
        </p:nvSpPr>
        <p:spPr>
          <a:xfrm>
            <a:off x="3312404" y="3236313"/>
            <a:ext cx="3898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 can rewrite this in a simpler format:</a:t>
            </a:r>
          </a:p>
        </p:txBody>
      </p:sp>
    </p:spTree>
    <p:extLst>
      <p:ext uri="{BB962C8B-B14F-4D97-AF65-F5344CB8AC3E}">
        <p14:creationId xmlns:p14="http://schemas.microsoft.com/office/powerpoint/2010/main" val="398667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F8056A7-2905-4A62-BC3E-638926319C55}"/>
              </a:ext>
            </a:extLst>
          </p:cNvPr>
          <p:cNvSpPr/>
          <p:nvPr/>
        </p:nvSpPr>
        <p:spPr>
          <a:xfrm>
            <a:off x="7090315" y="1179824"/>
            <a:ext cx="4724401" cy="291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2EBFC42-E422-48E6-87F9-2F6CB8B64607}"/>
              </a:ext>
            </a:extLst>
          </p:cNvPr>
          <p:cNvSpPr/>
          <p:nvPr/>
        </p:nvSpPr>
        <p:spPr>
          <a:xfrm>
            <a:off x="7090315" y="1549579"/>
            <a:ext cx="4724401" cy="291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80F378-C6BC-4A69-8586-42D5D1264790}"/>
              </a:ext>
            </a:extLst>
          </p:cNvPr>
          <p:cNvSpPr/>
          <p:nvPr/>
        </p:nvSpPr>
        <p:spPr>
          <a:xfrm>
            <a:off x="7090315" y="555792"/>
            <a:ext cx="4724401" cy="6364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0575C7-87BD-4CB1-A90D-831625C6F935}"/>
              </a:ext>
            </a:extLst>
          </p:cNvPr>
          <p:cNvSpPr/>
          <p:nvPr/>
        </p:nvSpPr>
        <p:spPr>
          <a:xfrm>
            <a:off x="7090317" y="1985985"/>
            <a:ext cx="4724401" cy="1055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3B449F-3625-4696-99F5-0019C1FD3AAE}"/>
              </a:ext>
            </a:extLst>
          </p:cNvPr>
          <p:cNvSpPr/>
          <p:nvPr/>
        </p:nvSpPr>
        <p:spPr>
          <a:xfrm>
            <a:off x="7090316" y="3076846"/>
            <a:ext cx="4724401" cy="428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D87E83-B944-4269-88FA-8785F07EC7E2}"/>
              </a:ext>
            </a:extLst>
          </p:cNvPr>
          <p:cNvSpPr/>
          <p:nvPr/>
        </p:nvSpPr>
        <p:spPr>
          <a:xfrm>
            <a:off x="7090315" y="3535311"/>
            <a:ext cx="4724401" cy="428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C81565-BD99-4EE3-91AA-FE0DD2AD72AD}"/>
                  </a:ext>
                </a:extLst>
              </p:cNvPr>
              <p:cNvSpPr txBox="1"/>
              <p:nvPr/>
            </p:nvSpPr>
            <p:spPr>
              <a:xfrm>
                <a:off x="430307" y="259976"/>
                <a:ext cx="5100918" cy="37689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/>
                  <a:t>Complex Fraction </a:t>
                </a:r>
                <a:r>
                  <a:rPr lang="en-US" b="1" dirty="0"/>
                  <a:t>Examples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C81565-BD99-4EE3-91AA-FE0DD2AD7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07" y="259976"/>
                <a:ext cx="5100918" cy="3768917"/>
              </a:xfrm>
              <a:prstGeom prst="rect">
                <a:avLst/>
              </a:prstGeom>
              <a:blipFill>
                <a:blip r:embed="rId2"/>
                <a:stretch>
                  <a:fillRect l="-1077" t="-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99A417-B886-405E-9EB0-A2CDA6530416}"/>
                  </a:ext>
                </a:extLst>
              </p:cNvPr>
              <p:cNvSpPr txBox="1"/>
              <p:nvPr/>
            </p:nvSpPr>
            <p:spPr>
              <a:xfrm>
                <a:off x="7109344" y="259976"/>
                <a:ext cx="4652350" cy="3686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What to do with </a:t>
                </a:r>
                <a:r>
                  <a:rPr lang="en-US" b="1" i="1" dirty="0"/>
                  <a:t>complex fractions</a:t>
                </a:r>
                <a:r>
                  <a:rPr lang="en-US" dirty="0"/>
                  <a:t>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Rewrite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 form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Simplify 1</a:t>
                </a:r>
                <a:r>
                  <a:rPr lang="en-US" baseline="30000" dirty="0"/>
                  <a:t>st</a:t>
                </a:r>
                <a:r>
                  <a:rPr lang="en-US" dirty="0"/>
                  <a:t> fraction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2</a:t>
                </a:r>
                <a:r>
                  <a:rPr lang="en-US" baseline="30000" dirty="0"/>
                  <a:t>nd</a:t>
                </a:r>
                <a:r>
                  <a:rPr lang="en-US" dirty="0"/>
                  <a:t> fraction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Convert to multiplication problem: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top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reciprocal of bottom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numerator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reciprocal of denominator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Combine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– divide out common factors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99A417-B886-405E-9EB0-A2CDA6530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344" y="259976"/>
                <a:ext cx="4652350" cy="3686202"/>
              </a:xfrm>
              <a:prstGeom prst="rect">
                <a:avLst/>
              </a:prstGeom>
              <a:blipFill>
                <a:blip r:embed="rId3"/>
                <a:stretch>
                  <a:fillRect l="-1048" t="-993" b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0E530D92-A90E-4593-9479-F76720BF2BCD}"/>
              </a:ext>
            </a:extLst>
          </p:cNvPr>
          <p:cNvSpPr/>
          <p:nvPr/>
        </p:nvSpPr>
        <p:spPr>
          <a:xfrm>
            <a:off x="2969475" y="2538673"/>
            <a:ext cx="1337628" cy="661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09EECA3-8CDB-4209-BE06-A775BED143E6}"/>
              </a:ext>
            </a:extLst>
          </p:cNvPr>
          <p:cNvSpPr/>
          <p:nvPr/>
        </p:nvSpPr>
        <p:spPr>
          <a:xfrm>
            <a:off x="4324755" y="2538673"/>
            <a:ext cx="1363206" cy="661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68B6CE-FF61-4A5C-A757-9CBF113B14AB}"/>
              </a:ext>
            </a:extLst>
          </p:cNvPr>
          <p:cNvSpPr/>
          <p:nvPr/>
        </p:nvSpPr>
        <p:spPr>
          <a:xfrm>
            <a:off x="5680035" y="2538673"/>
            <a:ext cx="1363206" cy="661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7256F67-E7D0-45F8-912D-7F5F513357AC}"/>
              </a:ext>
            </a:extLst>
          </p:cNvPr>
          <p:cNvSpPr/>
          <p:nvPr/>
        </p:nvSpPr>
        <p:spPr>
          <a:xfrm>
            <a:off x="2101511" y="1105337"/>
            <a:ext cx="826304" cy="6640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65A6A0F-09CE-4DFA-8DD0-18792D1D1596}"/>
              </a:ext>
            </a:extLst>
          </p:cNvPr>
          <p:cNvSpPr/>
          <p:nvPr/>
        </p:nvSpPr>
        <p:spPr>
          <a:xfrm>
            <a:off x="2951328" y="1105977"/>
            <a:ext cx="826304" cy="6640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CCE683-BE36-4AD3-ACF3-D6BC00CE2C6D}"/>
              </a:ext>
            </a:extLst>
          </p:cNvPr>
          <p:cNvSpPr/>
          <p:nvPr/>
        </p:nvSpPr>
        <p:spPr>
          <a:xfrm>
            <a:off x="3801145" y="1106617"/>
            <a:ext cx="684627" cy="6640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C59692-036A-4342-9990-1E36E6E61A88}"/>
              </a:ext>
            </a:extLst>
          </p:cNvPr>
          <p:cNvSpPr/>
          <p:nvPr/>
        </p:nvSpPr>
        <p:spPr>
          <a:xfrm>
            <a:off x="4498564" y="1107257"/>
            <a:ext cx="462598" cy="6640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6B2B055-2440-48D2-ACA2-2268D99A4DE0}"/>
                  </a:ext>
                </a:extLst>
              </p:cNvPr>
              <p:cNvSpPr/>
              <p:nvPr/>
            </p:nvSpPr>
            <p:spPr>
              <a:xfrm>
                <a:off x="2007031" y="1089271"/>
                <a:ext cx="100700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6B2B055-2440-48D2-ACA2-2268D99A4D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031" y="1089271"/>
                <a:ext cx="1007006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328E02A-DB99-4C52-B7D1-44B723F72FC9}"/>
                  </a:ext>
                </a:extLst>
              </p:cNvPr>
              <p:cNvSpPr/>
              <p:nvPr/>
            </p:nvSpPr>
            <p:spPr>
              <a:xfrm>
                <a:off x="2829069" y="1089271"/>
                <a:ext cx="99899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328E02A-DB99-4C52-B7D1-44B723F72F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9069" y="1089271"/>
                <a:ext cx="998991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7C2A4DF-5703-46C1-9C94-3F3942B52BF6}"/>
                  </a:ext>
                </a:extLst>
              </p:cNvPr>
              <p:cNvSpPr/>
              <p:nvPr/>
            </p:nvSpPr>
            <p:spPr>
              <a:xfrm>
                <a:off x="3671749" y="1090297"/>
                <a:ext cx="899605" cy="611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2∙3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7C2A4DF-5703-46C1-9C94-3F3942B52B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749" y="1090297"/>
                <a:ext cx="899605" cy="61170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753C3C9-3928-42DB-A642-FBA5E3554624}"/>
                  </a:ext>
                </a:extLst>
              </p:cNvPr>
              <p:cNvSpPr/>
              <p:nvPr/>
            </p:nvSpPr>
            <p:spPr>
              <a:xfrm>
                <a:off x="4375481" y="1089271"/>
                <a:ext cx="603050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753C3C9-3928-42DB-A642-FBA5E35546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481" y="1089271"/>
                <a:ext cx="603050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23E1BF2-C070-4723-BC30-146335050A35}"/>
                  </a:ext>
                </a:extLst>
              </p:cNvPr>
              <p:cNvSpPr/>
              <p:nvPr/>
            </p:nvSpPr>
            <p:spPr>
              <a:xfrm>
                <a:off x="2908474" y="2525173"/>
                <a:ext cx="1543563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23E1BF2-C070-4723-BC30-146335050A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8474" y="2525173"/>
                <a:ext cx="1543563" cy="6173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EA52D78-D05C-47E8-A389-891879528035}"/>
                  </a:ext>
                </a:extLst>
              </p:cNvPr>
              <p:cNvSpPr/>
              <p:nvPr/>
            </p:nvSpPr>
            <p:spPr>
              <a:xfrm>
                <a:off x="4253525" y="2522607"/>
                <a:ext cx="1535549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EA52D78-D05C-47E8-A389-8918795280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3525" y="2522607"/>
                <a:ext cx="1535549" cy="612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1A5C93-9389-4068-B9C5-D00F4ABF6EE9}"/>
                  </a:ext>
                </a:extLst>
              </p:cNvPr>
              <p:cNvSpPr/>
              <p:nvPr/>
            </p:nvSpPr>
            <p:spPr>
              <a:xfrm>
                <a:off x="5596515" y="2522608"/>
                <a:ext cx="1329787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91A5C93-9389-4068-B9C5-D00F4ABF6E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515" y="2522608"/>
                <a:ext cx="1329787" cy="619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>
            <a:extLst>
              <a:ext uri="{FF2B5EF4-FFF2-40B4-BE49-F238E27FC236}">
                <a16:creationId xmlns:a16="http://schemas.microsoft.com/office/drawing/2014/main" id="{EF672367-0DBC-4A23-A181-CC7EF8B4F7CC}"/>
              </a:ext>
            </a:extLst>
          </p:cNvPr>
          <p:cNvSpPr/>
          <p:nvPr/>
        </p:nvSpPr>
        <p:spPr>
          <a:xfrm>
            <a:off x="1122946" y="1105337"/>
            <a:ext cx="972553" cy="66408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66F1DFF-B3E2-4538-BE6A-DDF1325EF592}"/>
                  </a:ext>
                </a:extLst>
              </p:cNvPr>
              <p:cNvSpPr/>
              <p:nvPr/>
            </p:nvSpPr>
            <p:spPr>
              <a:xfrm>
                <a:off x="1022316" y="1089271"/>
                <a:ext cx="1135247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66F1DFF-B3E2-4538-BE6A-DDF1325EF5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316" y="1089271"/>
                <a:ext cx="1135247" cy="6127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>
            <a:extLst>
              <a:ext uri="{FF2B5EF4-FFF2-40B4-BE49-F238E27FC236}">
                <a16:creationId xmlns:a16="http://schemas.microsoft.com/office/drawing/2014/main" id="{AA276639-8190-418D-98FC-B3D488BB5A4F}"/>
              </a:ext>
            </a:extLst>
          </p:cNvPr>
          <p:cNvSpPr/>
          <p:nvPr/>
        </p:nvSpPr>
        <p:spPr>
          <a:xfrm>
            <a:off x="1329990" y="2543949"/>
            <a:ext cx="1635921" cy="661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73BAF85-B3CF-414E-A257-82CBBE1F5E0A}"/>
                  </a:ext>
                </a:extLst>
              </p:cNvPr>
              <p:cNvSpPr/>
              <p:nvPr/>
            </p:nvSpPr>
            <p:spPr>
              <a:xfrm>
                <a:off x="1286547" y="2530449"/>
                <a:ext cx="1784784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A73BAF85-B3CF-414E-A257-82CBBE1F5E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547" y="2530449"/>
                <a:ext cx="1784784" cy="61734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234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2" grpId="2" animBg="1"/>
      <p:bldP spid="32" grpId="3" animBg="1"/>
      <p:bldP spid="33" grpId="0" animBg="1"/>
      <p:bldP spid="33" grpId="1" animBg="1"/>
      <p:bldP spid="33" grpId="2" animBg="1"/>
      <p:bldP spid="3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5" grpId="0"/>
      <p:bldP spid="6" grpId="0"/>
      <p:bldP spid="7" grpId="0"/>
      <p:bldP spid="8" grpId="0"/>
      <p:bldP spid="10" grpId="0"/>
      <p:bldP spid="12" grpId="0"/>
      <p:bldP spid="13" grpId="0"/>
      <p:bldP spid="28" grpId="0" animBg="1"/>
      <p:bldP spid="28" grpId="1" animBg="1"/>
      <p:bldP spid="29" grpId="0"/>
      <p:bldP spid="30" grpId="0" animBg="1"/>
      <p:bldP spid="30" grpId="1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2FE9BE5F-8664-4CC9-AEBA-4BC01AF28FE5}"/>
              </a:ext>
            </a:extLst>
          </p:cNvPr>
          <p:cNvSpPr/>
          <p:nvPr/>
        </p:nvSpPr>
        <p:spPr>
          <a:xfrm>
            <a:off x="5045483" y="3946178"/>
            <a:ext cx="922298" cy="5763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3C24F35-1EB6-4C56-8D74-2B48F5D228B1}"/>
              </a:ext>
            </a:extLst>
          </p:cNvPr>
          <p:cNvSpPr/>
          <p:nvPr/>
        </p:nvSpPr>
        <p:spPr>
          <a:xfrm>
            <a:off x="3125092" y="687413"/>
            <a:ext cx="3562077" cy="11945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C2C7CA4-F5B9-4906-AC74-B5B0EE0BFA68}"/>
              </a:ext>
            </a:extLst>
          </p:cNvPr>
          <p:cNvSpPr/>
          <p:nvPr/>
        </p:nvSpPr>
        <p:spPr>
          <a:xfrm>
            <a:off x="2059558" y="2189747"/>
            <a:ext cx="481384" cy="160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D06D5E6-9BCA-4976-A689-EAF9153371A9}"/>
              </a:ext>
            </a:extLst>
          </p:cNvPr>
          <p:cNvSpPr/>
          <p:nvPr/>
        </p:nvSpPr>
        <p:spPr>
          <a:xfrm>
            <a:off x="3543844" y="2441963"/>
            <a:ext cx="481384" cy="1604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CBED8F4-919B-494B-B977-AD829D61DA9F}"/>
              </a:ext>
            </a:extLst>
          </p:cNvPr>
          <p:cNvSpPr/>
          <p:nvPr/>
        </p:nvSpPr>
        <p:spPr>
          <a:xfrm>
            <a:off x="2231377" y="2441575"/>
            <a:ext cx="174939" cy="1604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10C3308-785F-44F8-AA39-514D9527DE19}"/>
              </a:ext>
            </a:extLst>
          </p:cNvPr>
          <p:cNvSpPr/>
          <p:nvPr/>
        </p:nvSpPr>
        <p:spPr>
          <a:xfrm>
            <a:off x="3708318" y="2191729"/>
            <a:ext cx="174939" cy="1604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C81565-BD99-4EE3-91AA-FE0DD2AD72AD}"/>
                  </a:ext>
                </a:extLst>
              </p:cNvPr>
              <p:cNvSpPr txBox="1"/>
              <p:nvPr/>
            </p:nvSpPr>
            <p:spPr>
              <a:xfrm>
                <a:off x="430307" y="259976"/>
                <a:ext cx="2624188" cy="2182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/>
                  <a:t>Let’s try a tougher one…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C81565-BD99-4EE3-91AA-FE0DD2AD7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07" y="259976"/>
                <a:ext cx="2624188" cy="2182777"/>
              </a:xfrm>
              <a:prstGeom prst="rect">
                <a:avLst/>
              </a:prstGeom>
              <a:blipFill>
                <a:blip r:embed="rId2"/>
                <a:stretch>
                  <a:fillRect l="-2093" t="-1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2F8056A7-2905-4A62-BC3E-638926319C55}"/>
              </a:ext>
            </a:extLst>
          </p:cNvPr>
          <p:cNvSpPr/>
          <p:nvPr/>
        </p:nvSpPr>
        <p:spPr>
          <a:xfrm>
            <a:off x="7090315" y="1179824"/>
            <a:ext cx="4724401" cy="291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2EBFC42-E422-48E6-87F9-2F6CB8B64607}"/>
              </a:ext>
            </a:extLst>
          </p:cNvPr>
          <p:cNvSpPr/>
          <p:nvPr/>
        </p:nvSpPr>
        <p:spPr>
          <a:xfrm>
            <a:off x="7090315" y="1549579"/>
            <a:ext cx="4724401" cy="291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80F378-C6BC-4A69-8586-42D5D1264790}"/>
              </a:ext>
            </a:extLst>
          </p:cNvPr>
          <p:cNvSpPr/>
          <p:nvPr/>
        </p:nvSpPr>
        <p:spPr>
          <a:xfrm>
            <a:off x="7090315" y="555792"/>
            <a:ext cx="4724401" cy="6364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0575C7-87BD-4CB1-A90D-831625C6F935}"/>
              </a:ext>
            </a:extLst>
          </p:cNvPr>
          <p:cNvSpPr/>
          <p:nvPr/>
        </p:nvSpPr>
        <p:spPr>
          <a:xfrm>
            <a:off x="7090317" y="1985985"/>
            <a:ext cx="4724401" cy="1055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3B449F-3625-4696-99F5-0019C1FD3AAE}"/>
              </a:ext>
            </a:extLst>
          </p:cNvPr>
          <p:cNvSpPr/>
          <p:nvPr/>
        </p:nvSpPr>
        <p:spPr>
          <a:xfrm>
            <a:off x="7090316" y="3076846"/>
            <a:ext cx="4724401" cy="428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D87E83-B944-4269-88FA-8785F07EC7E2}"/>
              </a:ext>
            </a:extLst>
          </p:cNvPr>
          <p:cNvSpPr/>
          <p:nvPr/>
        </p:nvSpPr>
        <p:spPr>
          <a:xfrm>
            <a:off x="7090315" y="3535311"/>
            <a:ext cx="4724401" cy="428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99A417-B886-405E-9EB0-A2CDA6530416}"/>
                  </a:ext>
                </a:extLst>
              </p:cNvPr>
              <p:cNvSpPr txBox="1"/>
              <p:nvPr/>
            </p:nvSpPr>
            <p:spPr>
              <a:xfrm>
                <a:off x="7109344" y="259976"/>
                <a:ext cx="4652350" cy="3686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What to do with </a:t>
                </a:r>
                <a:r>
                  <a:rPr lang="en-US" b="1" i="1" dirty="0"/>
                  <a:t>complex fractions</a:t>
                </a:r>
                <a:r>
                  <a:rPr lang="en-US" dirty="0"/>
                  <a:t>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Rewrite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 form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Simplify 1</a:t>
                </a:r>
                <a:r>
                  <a:rPr lang="en-US" baseline="30000" dirty="0"/>
                  <a:t>st</a:t>
                </a:r>
                <a:r>
                  <a:rPr lang="en-US" dirty="0"/>
                  <a:t> fraction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2</a:t>
                </a:r>
                <a:r>
                  <a:rPr lang="en-US" baseline="30000" dirty="0"/>
                  <a:t>nd</a:t>
                </a:r>
                <a:r>
                  <a:rPr lang="en-US" dirty="0"/>
                  <a:t> fraction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Convert to multiplication problem: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top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reciprocal of bottom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numerator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reciprocal of denominator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Combine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– divide out common factors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99A417-B886-405E-9EB0-A2CDA6530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344" y="259976"/>
                <a:ext cx="4652350" cy="3686202"/>
              </a:xfrm>
              <a:prstGeom prst="rect">
                <a:avLst/>
              </a:prstGeom>
              <a:blipFill>
                <a:blip r:embed="rId3"/>
                <a:stretch>
                  <a:fillRect l="-1048" t="-993" b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8421589-F202-49BD-BD6B-F25063A6D926}"/>
                  </a:ext>
                </a:extLst>
              </p:cNvPr>
              <p:cNvSpPr/>
              <p:nvPr/>
            </p:nvSpPr>
            <p:spPr>
              <a:xfrm>
                <a:off x="4412343" y="687414"/>
                <a:ext cx="1057405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8421589-F202-49BD-BD6B-F25063A6D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2343" y="687414"/>
                <a:ext cx="1057405" cy="497059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391F33F-D685-4633-96B7-F5DA9C012EDF}"/>
                  </a:ext>
                </a:extLst>
              </p:cNvPr>
              <p:cNvSpPr/>
              <p:nvPr/>
            </p:nvSpPr>
            <p:spPr>
              <a:xfrm>
                <a:off x="5295230" y="687413"/>
                <a:ext cx="926343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391F33F-D685-4633-96B7-F5DA9C012E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230" y="687413"/>
                <a:ext cx="926343" cy="497059"/>
              </a:xfrm>
              <a:prstGeom prst="rect">
                <a:avLst/>
              </a:prstGeom>
              <a:blipFill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6698865-52C6-42A5-8939-C9E28D08690C}"/>
                  </a:ext>
                </a:extLst>
              </p:cNvPr>
              <p:cNvSpPr/>
              <p:nvPr/>
            </p:nvSpPr>
            <p:spPr>
              <a:xfrm>
                <a:off x="6041608" y="713323"/>
                <a:ext cx="645561" cy="461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6698865-52C6-42A5-8939-C9E28D0869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608" y="713323"/>
                <a:ext cx="645561" cy="461280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68EA71E-542C-455F-BF30-8678A73F2AA8}"/>
                  </a:ext>
                </a:extLst>
              </p:cNvPr>
              <p:cNvSpPr/>
              <p:nvPr/>
            </p:nvSpPr>
            <p:spPr>
              <a:xfrm>
                <a:off x="3957090" y="723194"/>
                <a:ext cx="642419" cy="461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68EA71E-542C-455F-BF30-8678A73F2A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090" y="723194"/>
                <a:ext cx="642419" cy="461280"/>
              </a:xfrm>
              <a:prstGeom prst="rect">
                <a:avLst/>
              </a:prstGeom>
              <a:blipFill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FF8F90C-D6D8-42D1-89D9-9BB74C5486DC}"/>
                  </a:ext>
                </a:extLst>
              </p:cNvPr>
              <p:cNvSpPr/>
              <p:nvPr/>
            </p:nvSpPr>
            <p:spPr>
              <a:xfrm>
                <a:off x="4009186" y="1300180"/>
                <a:ext cx="739561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FF8F90C-D6D8-42D1-89D9-9BB74C548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186" y="1300180"/>
                <a:ext cx="739561" cy="495649"/>
              </a:xfrm>
              <a:prstGeom prst="rect">
                <a:avLst/>
              </a:prstGeom>
              <a:blipFill>
                <a:blip r:embed="rId8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7ADA7E2-07B4-414D-B3CD-0A6111559166}"/>
                  </a:ext>
                </a:extLst>
              </p:cNvPr>
              <p:cNvSpPr/>
              <p:nvPr/>
            </p:nvSpPr>
            <p:spPr>
              <a:xfrm>
                <a:off x="4577920" y="1305070"/>
                <a:ext cx="1154547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7ADA7E2-07B4-414D-B3CD-0A61115591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920" y="1305070"/>
                <a:ext cx="1154547" cy="497059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464A313-8D68-48AD-BE0D-DCC97F6D24C4}"/>
                  </a:ext>
                </a:extLst>
              </p:cNvPr>
              <p:cNvSpPr/>
              <p:nvPr/>
            </p:nvSpPr>
            <p:spPr>
              <a:xfrm>
                <a:off x="5555495" y="1299474"/>
                <a:ext cx="924099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464A313-8D68-48AD-BE0D-DCC97F6D2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5495" y="1299474"/>
                <a:ext cx="924099" cy="497059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EB3F4A4-89B0-45BF-9E1F-AE6412E75CA2}"/>
                  </a:ext>
                </a:extLst>
              </p:cNvPr>
              <p:cNvSpPr/>
              <p:nvPr/>
            </p:nvSpPr>
            <p:spPr>
              <a:xfrm>
                <a:off x="1021847" y="2117169"/>
                <a:ext cx="1756827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EB3F4A4-89B0-45BF-9E1F-AE6412E75C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47" y="2117169"/>
                <a:ext cx="1756827" cy="57637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C8E89D5-2E0A-49A6-B93B-93F3FF01CAA6}"/>
                  </a:ext>
                </a:extLst>
              </p:cNvPr>
              <p:cNvSpPr/>
              <p:nvPr/>
            </p:nvSpPr>
            <p:spPr>
              <a:xfrm>
                <a:off x="2593969" y="2117169"/>
                <a:ext cx="1673471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C8E89D5-2E0A-49A6-B93B-93F3FF01CA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969" y="2117169"/>
                <a:ext cx="1673471" cy="5763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6F8F2E6-B134-43DF-AFC5-568679542F73}"/>
                  </a:ext>
                </a:extLst>
              </p:cNvPr>
              <p:cNvSpPr/>
              <p:nvPr/>
            </p:nvSpPr>
            <p:spPr>
              <a:xfrm>
                <a:off x="2593969" y="2975208"/>
                <a:ext cx="1170962" cy="535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6(2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−7)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6F8F2E6-B134-43DF-AFC5-568679542F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969" y="2975208"/>
                <a:ext cx="1170962" cy="535275"/>
              </a:xfrm>
              <a:prstGeom prst="rect">
                <a:avLst/>
              </a:prstGeom>
              <a:blipFill>
                <a:blip r:embed="rId1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ED0F52D-E592-43B1-8A2D-8D3CBA92A938}"/>
                  </a:ext>
                </a:extLst>
              </p:cNvPr>
              <p:cNvSpPr/>
              <p:nvPr/>
            </p:nvSpPr>
            <p:spPr>
              <a:xfrm>
                <a:off x="3584162" y="2975208"/>
                <a:ext cx="1170962" cy="535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−10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6(2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−7)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ED0F52D-E592-43B1-8A2D-8D3CBA92A9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162" y="2975208"/>
                <a:ext cx="1170962" cy="535275"/>
              </a:xfrm>
              <a:prstGeom prst="rect">
                <a:avLst/>
              </a:prstGeom>
              <a:blipFill>
                <a:blip r:embed="rId1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8B27EDD-B575-42EF-88E6-13C56F4C0FA2}"/>
                  </a:ext>
                </a:extLst>
              </p:cNvPr>
              <p:cNvSpPr/>
              <p:nvPr/>
            </p:nvSpPr>
            <p:spPr>
              <a:xfrm>
                <a:off x="3584162" y="3946178"/>
                <a:ext cx="1417824" cy="540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2(−5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2(3)(2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−7)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8B27EDD-B575-42EF-88E6-13C56F4C0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162" y="3946178"/>
                <a:ext cx="1417824" cy="540917"/>
              </a:xfrm>
              <a:prstGeom prst="rect">
                <a:avLst/>
              </a:prstGeom>
              <a:blipFill>
                <a:blip r:embed="rId15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412379C-550B-431B-AB50-1CB1EEBF6616}"/>
                  </a:ext>
                </a:extLst>
              </p:cNvPr>
              <p:cNvSpPr/>
              <p:nvPr/>
            </p:nvSpPr>
            <p:spPr>
              <a:xfrm>
                <a:off x="4828631" y="3946178"/>
                <a:ext cx="1170962" cy="5396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3(2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−7)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412379C-550B-431B-AB50-1CB1EEBF66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631" y="3946178"/>
                <a:ext cx="1170962" cy="539635"/>
              </a:xfrm>
              <a:prstGeom prst="rect">
                <a:avLst/>
              </a:prstGeom>
              <a:blipFill>
                <a:blip r:embed="rId16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41936D6-820F-4EF2-8936-DE63165DD7BC}"/>
              </a:ext>
            </a:extLst>
          </p:cNvPr>
          <p:cNvCxnSpPr/>
          <p:nvPr/>
        </p:nvCxnSpPr>
        <p:spPr>
          <a:xfrm>
            <a:off x="12545650" y="1342632"/>
            <a:ext cx="0" cy="4649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4C1B5E64-F4BD-49C0-9280-67D7F3FDEE74}"/>
              </a:ext>
            </a:extLst>
          </p:cNvPr>
          <p:cNvSpPr/>
          <p:nvPr/>
        </p:nvSpPr>
        <p:spPr>
          <a:xfrm>
            <a:off x="3125092" y="799848"/>
            <a:ext cx="10164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fraction: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B4C8B9-5471-4592-AAF5-9ABF54276335}"/>
              </a:ext>
            </a:extLst>
          </p:cNvPr>
          <p:cNvSpPr/>
          <p:nvPr/>
        </p:nvSpPr>
        <p:spPr>
          <a:xfrm>
            <a:off x="3125092" y="1402992"/>
            <a:ext cx="10562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fraction: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A3ACFA3-8881-4496-AB5F-CD41F52D2564}"/>
              </a:ext>
            </a:extLst>
          </p:cNvPr>
          <p:cNvCxnSpPr>
            <a:cxnSpLocks/>
          </p:cNvCxnSpPr>
          <p:nvPr/>
        </p:nvCxnSpPr>
        <p:spPr>
          <a:xfrm>
            <a:off x="1548063" y="1342632"/>
            <a:ext cx="0" cy="847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BC46122-CEE8-491F-9DA4-F2449C447E0E}"/>
              </a:ext>
            </a:extLst>
          </p:cNvPr>
          <p:cNvCxnSpPr/>
          <p:nvPr/>
        </p:nvCxnSpPr>
        <p:spPr>
          <a:xfrm>
            <a:off x="2350168" y="1342632"/>
            <a:ext cx="0" cy="847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1A86E04B-2C40-4BC9-87EC-95D64B19C353}"/>
              </a:ext>
            </a:extLst>
          </p:cNvPr>
          <p:cNvSpPr/>
          <p:nvPr/>
        </p:nvSpPr>
        <p:spPr>
          <a:xfrm>
            <a:off x="1243263" y="986589"/>
            <a:ext cx="641303" cy="4848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0EF938D-608A-4C3C-AC43-3435E5D9BE02}"/>
              </a:ext>
            </a:extLst>
          </p:cNvPr>
          <p:cNvSpPr/>
          <p:nvPr/>
        </p:nvSpPr>
        <p:spPr>
          <a:xfrm>
            <a:off x="2059558" y="986589"/>
            <a:ext cx="693750" cy="4848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B467E5A-1E08-4B09-981D-7A66B77300DB}"/>
              </a:ext>
            </a:extLst>
          </p:cNvPr>
          <p:cNvCxnSpPr>
            <a:cxnSpLocks/>
          </p:cNvCxnSpPr>
          <p:nvPr/>
        </p:nvCxnSpPr>
        <p:spPr>
          <a:xfrm flipV="1">
            <a:off x="4081995" y="3972199"/>
            <a:ext cx="108140" cy="20511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15AE214-2A8B-420E-8BC7-5F10B806DE21}"/>
              </a:ext>
            </a:extLst>
          </p:cNvPr>
          <p:cNvCxnSpPr>
            <a:cxnSpLocks/>
          </p:cNvCxnSpPr>
          <p:nvPr/>
        </p:nvCxnSpPr>
        <p:spPr>
          <a:xfrm flipV="1">
            <a:off x="3865116" y="4247688"/>
            <a:ext cx="108140" cy="20511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501C9B5-74CF-467F-90FC-32B6F31B5730}"/>
                  </a:ext>
                </a:extLst>
              </p:cNvPr>
              <p:cNvSpPr/>
              <p:nvPr/>
            </p:nvSpPr>
            <p:spPr>
              <a:xfrm>
                <a:off x="967619" y="964194"/>
                <a:ext cx="1909754" cy="5002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501C9B5-74CF-467F-90FC-32B6F31B57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619" y="964194"/>
                <a:ext cx="1909754" cy="500202"/>
              </a:xfrm>
              <a:prstGeom prst="rect">
                <a:avLst/>
              </a:prstGeom>
              <a:blipFill>
                <a:blip r:embed="rId1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68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4" grpId="0" animBg="1"/>
      <p:bldP spid="54" grpId="0" animBg="1"/>
      <p:bldP spid="55" grpId="0" animBg="1"/>
      <p:bldP spid="56" grpId="0" animBg="1"/>
      <p:bldP spid="57" grpId="0" animBg="1"/>
      <p:bldP spid="32" grpId="0" animBg="1"/>
      <p:bldP spid="32" grpId="1" animBg="1"/>
      <p:bldP spid="33" grpId="0" animBg="1"/>
      <p:bldP spid="3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46" grpId="1"/>
      <p:bldP spid="52" grpId="0" animBg="1"/>
      <p:bldP spid="52" grpId="1" animBg="1"/>
      <p:bldP spid="53" grpId="1" animBg="1"/>
      <p:bldP spid="53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F47DFC1D-FB9B-4A29-84B4-0F80EC1BDE46}"/>
              </a:ext>
            </a:extLst>
          </p:cNvPr>
          <p:cNvSpPr/>
          <p:nvPr/>
        </p:nvSpPr>
        <p:spPr>
          <a:xfrm>
            <a:off x="4828631" y="3946178"/>
            <a:ext cx="594802" cy="54091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A7BC036-F4D3-4124-9546-C2F82B60D702}"/>
              </a:ext>
            </a:extLst>
          </p:cNvPr>
          <p:cNvGrpSpPr/>
          <p:nvPr/>
        </p:nvGrpSpPr>
        <p:grpSpPr>
          <a:xfrm>
            <a:off x="3369519" y="659741"/>
            <a:ext cx="3684779" cy="2914856"/>
            <a:chOff x="6096000" y="3998469"/>
            <a:chExt cx="3684779" cy="291485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5B745F0-F1FF-44F5-91C2-BF5221E6224B}"/>
                </a:ext>
              </a:extLst>
            </p:cNvPr>
            <p:cNvSpPr/>
            <p:nvPr/>
          </p:nvSpPr>
          <p:spPr>
            <a:xfrm>
              <a:off x="6104021" y="4003513"/>
              <a:ext cx="3676758" cy="11783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0504E8C-43BA-46FA-AED2-732D2A8885AF}"/>
                </a:ext>
              </a:extLst>
            </p:cNvPr>
            <p:cNvSpPr/>
            <p:nvPr/>
          </p:nvSpPr>
          <p:spPr>
            <a:xfrm>
              <a:off x="7802378" y="5157538"/>
              <a:ext cx="1962369" cy="17523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45C9C63-6476-4FDB-8760-EB5DEB113956}"/>
                </a:ext>
              </a:extLst>
            </p:cNvPr>
            <p:cNvGrpSpPr/>
            <p:nvPr/>
          </p:nvGrpSpPr>
          <p:grpSpPr>
            <a:xfrm>
              <a:off x="6096000" y="3998469"/>
              <a:ext cx="3676763" cy="2914856"/>
              <a:chOff x="3469995" y="675068"/>
              <a:chExt cx="3676763" cy="2914856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A070C98-0542-4978-9B50-7615E47F7E19}"/>
                  </a:ext>
                </a:extLst>
              </p:cNvPr>
              <p:cNvCxnSpPr/>
              <p:nvPr/>
            </p:nvCxnSpPr>
            <p:spPr>
              <a:xfrm>
                <a:off x="3469995" y="675068"/>
                <a:ext cx="3676763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37D3EBFC-9A0F-4B06-8D60-345C01499977}"/>
                  </a:ext>
                </a:extLst>
              </p:cNvPr>
              <p:cNvCxnSpPr/>
              <p:nvPr/>
            </p:nvCxnSpPr>
            <p:spPr>
              <a:xfrm>
                <a:off x="7146758" y="675068"/>
                <a:ext cx="0" cy="2914856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2D6B4AB2-08FF-4D93-BD40-A6BCBBA4F0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69995" y="675783"/>
                <a:ext cx="0" cy="1181194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9A40602-1865-4283-B851-4FEB7FD43E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71931" y="1856977"/>
                <a:ext cx="1702398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B778D4BD-AC6B-42FF-8A59-07AF216BA6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68353" y="1860413"/>
                <a:ext cx="0" cy="1729511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7BAAF51-657B-4BFD-BE02-0134F02574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68353" y="3589924"/>
                <a:ext cx="1978405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0C2C7CA4-F5B9-4906-AC74-B5B0EE0BFA68}"/>
              </a:ext>
            </a:extLst>
          </p:cNvPr>
          <p:cNvSpPr/>
          <p:nvPr/>
        </p:nvSpPr>
        <p:spPr>
          <a:xfrm>
            <a:off x="2491377" y="2180765"/>
            <a:ext cx="521591" cy="201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D06D5E6-9BCA-4976-A689-EAF9153371A9}"/>
              </a:ext>
            </a:extLst>
          </p:cNvPr>
          <p:cNvSpPr/>
          <p:nvPr/>
        </p:nvSpPr>
        <p:spPr>
          <a:xfrm>
            <a:off x="4299339" y="2440899"/>
            <a:ext cx="580363" cy="180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CBED8F4-919B-494B-B977-AD829D61DA9F}"/>
              </a:ext>
            </a:extLst>
          </p:cNvPr>
          <p:cNvSpPr/>
          <p:nvPr/>
        </p:nvSpPr>
        <p:spPr>
          <a:xfrm>
            <a:off x="2403907" y="2451145"/>
            <a:ext cx="699624" cy="1970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10C3308-785F-44F8-AA39-514D9527DE19}"/>
              </a:ext>
            </a:extLst>
          </p:cNvPr>
          <p:cNvSpPr/>
          <p:nvPr/>
        </p:nvSpPr>
        <p:spPr>
          <a:xfrm>
            <a:off x="4266619" y="2193299"/>
            <a:ext cx="661259" cy="1806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C81565-BD99-4EE3-91AA-FE0DD2AD72AD}"/>
                  </a:ext>
                </a:extLst>
              </p:cNvPr>
              <p:cNvSpPr txBox="1"/>
              <p:nvPr/>
            </p:nvSpPr>
            <p:spPr>
              <a:xfrm>
                <a:off x="430307" y="259976"/>
                <a:ext cx="2624188" cy="2242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/>
                  <a:t>And another…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C81565-BD99-4EE3-91AA-FE0DD2AD7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07" y="259976"/>
                <a:ext cx="2624188" cy="2242986"/>
              </a:xfrm>
              <a:prstGeom prst="rect">
                <a:avLst/>
              </a:prstGeom>
              <a:blipFill>
                <a:blip r:embed="rId2"/>
                <a:stretch>
                  <a:fillRect l="-2093" t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id="{2F8056A7-2905-4A62-BC3E-638926319C55}"/>
              </a:ext>
            </a:extLst>
          </p:cNvPr>
          <p:cNvSpPr/>
          <p:nvPr/>
        </p:nvSpPr>
        <p:spPr>
          <a:xfrm>
            <a:off x="7298861" y="1179824"/>
            <a:ext cx="4724401" cy="291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2EBFC42-E422-48E6-87F9-2F6CB8B64607}"/>
              </a:ext>
            </a:extLst>
          </p:cNvPr>
          <p:cNvSpPr/>
          <p:nvPr/>
        </p:nvSpPr>
        <p:spPr>
          <a:xfrm>
            <a:off x="7298861" y="1549579"/>
            <a:ext cx="4724401" cy="291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80F378-C6BC-4A69-8586-42D5D1264790}"/>
              </a:ext>
            </a:extLst>
          </p:cNvPr>
          <p:cNvSpPr/>
          <p:nvPr/>
        </p:nvSpPr>
        <p:spPr>
          <a:xfrm>
            <a:off x="7298861" y="555792"/>
            <a:ext cx="4724401" cy="63649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0575C7-87BD-4CB1-A90D-831625C6F935}"/>
              </a:ext>
            </a:extLst>
          </p:cNvPr>
          <p:cNvSpPr/>
          <p:nvPr/>
        </p:nvSpPr>
        <p:spPr>
          <a:xfrm>
            <a:off x="7298863" y="1985985"/>
            <a:ext cx="4724401" cy="10556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3B449F-3625-4696-99F5-0019C1FD3AAE}"/>
              </a:ext>
            </a:extLst>
          </p:cNvPr>
          <p:cNvSpPr/>
          <p:nvPr/>
        </p:nvSpPr>
        <p:spPr>
          <a:xfrm>
            <a:off x="7298862" y="3076846"/>
            <a:ext cx="4724401" cy="428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D87E83-B944-4269-88FA-8785F07EC7E2}"/>
              </a:ext>
            </a:extLst>
          </p:cNvPr>
          <p:cNvSpPr/>
          <p:nvPr/>
        </p:nvSpPr>
        <p:spPr>
          <a:xfrm>
            <a:off x="7298861" y="3535311"/>
            <a:ext cx="4724401" cy="428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99A417-B886-405E-9EB0-A2CDA6530416}"/>
                  </a:ext>
                </a:extLst>
              </p:cNvPr>
              <p:cNvSpPr txBox="1"/>
              <p:nvPr/>
            </p:nvSpPr>
            <p:spPr>
              <a:xfrm>
                <a:off x="7317890" y="259976"/>
                <a:ext cx="4652350" cy="3686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What to do with </a:t>
                </a:r>
                <a:r>
                  <a:rPr lang="en-US" b="1" i="1" dirty="0"/>
                  <a:t>complex fractions</a:t>
                </a:r>
                <a:r>
                  <a:rPr lang="en-US" dirty="0"/>
                  <a:t>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Rewrite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/>
                  <a:t> form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Simplify 1</a:t>
                </a:r>
                <a:r>
                  <a:rPr lang="en-US" baseline="30000" dirty="0"/>
                  <a:t>st</a:t>
                </a:r>
                <a:r>
                  <a:rPr lang="en-US" dirty="0"/>
                  <a:t> fraction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2</a:t>
                </a:r>
                <a:r>
                  <a:rPr lang="en-US" baseline="30000" dirty="0"/>
                  <a:t>nd</a:t>
                </a:r>
                <a:r>
                  <a:rPr lang="en-US" dirty="0"/>
                  <a:t> fraction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Convert to multiplication problem: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top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reciprocal of bottom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numerator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dirty="0"/>
                  <a:t> reciprocal of denominator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Combine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Simplify – divide out common factors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399A417-B886-405E-9EB0-A2CDA6530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7890" y="259976"/>
                <a:ext cx="4652350" cy="3686202"/>
              </a:xfrm>
              <a:prstGeom prst="rect">
                <a:avLst/>
              </a:prstGeom>
              <a:blipFill>
                <a:blip r:embed="rId3"/>
                <a:stretch>
                  <a:fillRect l="-1047" t="-993" b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68EA71E-542C-455F-BF30-8678A73F2AA8}"/>
                  </a:ext>
                </a:extLst>
              </p:cNvPr>
              <p:cNvSpPr/>
              <p:nvPr/>
            </p:nvSpPr>
            <p:spPr>
              <a:xfrm>
                <a:off x="4301993" y="675068"/>
                <a:ext cx="640175" cy="5050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D68EA71E-542C-455F-BF30-8678A73F2A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993" y="675068"/>
                <a:ext cx="640175" cy="505010"/>
              </a:xfrm>
              <a:prstGeom prst="rect">
                <a:avLst/>
              </a:prstGeom>
              <a:blipFill>
                <a:blip r:embed="rId4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FF8F90C-D6D8-42D1-89D9-9BB74C5486DC}"/>
                  </a:ext>
                </a:extLst>
              </p:cNvPr>
              <p:cNvSpPr/>
              <p:nvPr/>
            </p:nvSpPr>
            <p:spPr>
              <a:xfrm>
                <a:off x="4354089" y="1300180"/>
                <a:ext cx="956224" cy="5006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FF8F90C-D6D8-42D1-89D9-9BB74C5486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089" y="1300180"/>
                <a:ext cx="956224" cy="500650"/>
              </a:xfrm>
              <a:prstGeom prst="rect">
                <a:avLst/>
              </a:prstGeom>
              <a:blipFill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EB3F4A4-89B0-45BF-9E1F-AE6412E75CA2}"/>
                  </a:ext>
                </a:extLst>
              </p:cNvPr>
              <p:cNvSpPr/>
              <p:nvPr/>
            </p:nvSpPr>
            <p:spPr>
              <a:xfrm>
                <a:off x="1222372" y="2117169"/>
                <a:ext cx="2047484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+8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EB3F4A4-89B0-45BF-9E1F-AE6412E75C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72" y="2117169"/>
                <a:ext cx="2047484" cy="576376"/>
              </a:xfrm>
              <a:prstGeom prst="rect">
                <a:avLst/>
              </a:prstGeom>
              <a:blipFill>
                <a:blip r:embed="rId6"/>
                <a:stretch>
                  <a:fillRect b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C8E89D5-2E0A-49A6-B93B-93F3FF01CAA6}"/>
                  </a:ext>
                </a:extLst>
              </p:cNvPr>
              <p:cNvSpPr/>
              <p:nvPr/>
            </p:nvSpPr>
            <p:spPr>
              <a:xfrm>
                <a:off x="3147418" y="2117169"/>
                <a:ext cx="1964127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+4)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2C8E89D5-2E0A-49A6-B93B-93F3FF01CA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7418" y="2117169"/>
                <a:ext cx="1964127" cy="5763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6F8F2E6-B134-43DF-AFC5-568679542F73}"/>
                  </a:ext>
                </a:extLst>
              </p:cNvPr>
              <p:cNvSpPr/>
              <p:nvPr/>
            </p:nvSpPr>
            <p:spPr>
              <a:xfrm>
                <a:off x="3153762" y="2939226"/>
                <a:ext cx="1634486" cy="540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+4)(3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+8)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36F8F2E6-B134-43DF-AFC5-568679542F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3762" y="2939226"/>
                <a:ext cx="1634486" cy="540917"/>
              </a:xfrm>
              <a:prstGeom prst="rect">
                <a:avLst/>
              </a:prstGeom>
              <a:blipFill>
                <a:blip r:embed="rId8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8B27EDD-B575-42EF-88E6-13C56F4C0FA2}"/>
                  </a:ext>
                </a:extLst>
              </p:cNvPr>
              <p:cNvSpPr/>
              <p:nvPr/>
            </p:nvSpPr>
            <p:spPr>
              <a:xfrm>
                <a:off x="3151028" y="3946178"/>
                <a:ext cx="1634486" cy="540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+4)(3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+8)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8B27EDD-B575-42EF-88E6-13C56F4C0FA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1028" y="3946178"/>
                <a:ext cx="1634486" cy="540917"/>
              </a:xfrm>
              <a:prstGeom prst="rect">
                <a:avLst/>
              </a:prstGeom>
              <a:blipFill>
                <a:blip r:embed="rId8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412379C-550B-431B-AB50-1CB1EEBF6616}"/>
                  </a:ext>
                </a:extLst>
              </p:cNvPr>
              <p:cNvSpPr/>
              <p:nvPr/>
            </p:nvSpPr>
            <p:spPr>
              <a:xfrm>
                <a:off x="4579980" y="3946178"/>
                <a:ext cx="938545" cy="5050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0412379C-550B-431B-AB50-1CB1EEBF66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980" y="3946178"/>
                <a:ext cx="938545" cy="505010"/>
              </a:xfrm>
              <a:prstGeom prst="rect">
                <a:avLst/>
              </a:prstGeom>
              <a:blipFill>
                <a:blip r:embed="rId9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extLst>
              <a:ext uri="{FF2B5EF4-FFF2-40B4-BE49-F238E27FC236}">
                <a16:creationId xmlns:a16="http://schemas.microsoft.com/office/drawing/2014/main" id="{4C1B5E64-F4BD-49C0-9280-67D7F3FDEE74}"/>
              </a:ext>
            </a:extLst>
          </p:cNvPr>
          <p:cNvSpPr/>
          <p:nvPr/>
        </p:nvSpPr>
        <p:spPr>
          <a:xfrm>
            <a:off x="3469995" y="799848"/>
            <a:ext cx="10164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fraction: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4B4C8B9-5471-4592-AAF5-9ABF54276335}"/>
              </a:ext>
            </a:extLst>
          </p:cNvPr>
          <p:cNvSpPr/>
          <p:nvPr/>
        </p:nvSpPr>
        <p:spPr>
          <a:xfrm>
            <a:off x="3469995" y="1402992"/>
            <a:ext cx="10562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fraction: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A3ACFA3-8881-4496-AB5F-CD41F52D2564}"/>
              </a:ext>
            </a:extLst>
          </p:cNvPr>
          <p:cNvCxnSpPr>
            <a:cxnSpLocks/>
          </p:cNvCxnSpPr>
          <p:nvPr/>
        </p:nvCxnSpPr>
        <p:spPr>
          <a:xfrm>
            <a:off x="1836819" y="1662643"/>
            <a:ext cx="0" cy="478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BC46122-CEE8-491F-9DA4-F2449C447E0E}"/>
              </a:ext>
            </a:extLst>
          </p:cNvPr>
          <p:cNvCxnSpPr>
            <a:cxnSpLocks/>
          </p:cNvCxnSpPr>
          <p:nvPr/>
        </p:nvCxnSpPr>
        <p:spPr>
          <a:xfrm>
            <a:off x="2791323" y="1671315"/>
            <a:ext cx="0" cy="494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1A86E04B-2C40-4BC9-87EC-95D64B19C353}"/>
              </a:ext>
            </a:extLst>
          </p:cNvPr>
          <p:cNvSpPr/>
          <p:nvPr/>
        </p:nvSpPr>
        <p:spPr>
          <a:xfrm>
            <a:off x="1509678" y="1121083"/>
            <a:ext cx="641303" cy="4848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0EF938D-608A-4C3C-AC43-3435E5D9BE02}"/>
              </a:ext>
            </a:extLst>
          </p:cNvPr>
          <p:cNvSpPr/>
          <p:nvPr/>
        </p:nvSpPr>
        <p:spPr>
          <a:xfrm>
            <a:off x="2341324" y="1125127"/>
            <a:ext cx="946911" cy="4848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B467E5A-1E08-4B09-981D-7A66B77300DB}"/>
              </a:ext>
            </a:extLst>
          </p:cNvPr>
          <p:cNvCxnSpPr>
            <a:cxnSpLocks/>
          </p:cNvCxnSpPr>
          <p:nvPr/>
        </p:nvCxnSpPr>
        <p:spPr>
          <a:xfrm flipV="1">
            <a:off x="3884044" y="4002505"/>
            <a:ext cx="561929" cy="16536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15AE214-2A8B-420E-8BC7-5F10B806DE21}"/>
              </a:ext>
            </a:extLst>
          </p:cNvPr>
          <p:cNvCxnSpPr>
            <a:cxnSpLocks/>
          </p:cNvCxnSpPr>
          <p:nvPr/>
        </p:nvCxnSpPr>
        <p:spPr>
          <a:xfrm flipV="1">
            <a:off x="3432553" y="4272370"/>
            <a:ext cx="561929" cy="165364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501C9B5-74CF-467F-90FC-32B6F31B5730}"/>
                  </a:ext>
                </a:extLst>
              </p:cNvPr>
              <p:cNvSpPr/>
              <p:nvPr/>
            </p:nvSpPr>
            <p:spPr>
              <a:xfrm>
                <a:off x="1215338" y="1058264"/>
                <a:ext cx="2182521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den>
                          </m:f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8501C9B5-74CF-467F-90FC-32B6F31B57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338" y="1058264"/>
                <a:ext cx="2182521" cy="57637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96EC2FA9-DE76-4353-A443-4B94AA4BC269}"/>
              </a:ext>
            </a:extLst>
          </p:cNvPr>
          <p:cNvSpPr/>
          <p:nvPr/>
        </p:nvSpPr>
        <p:spPr>
          <a:xfrm>
            <a:off x="4828631" y="810209"/>
            <a:ext cx="5581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done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7ADA7E2-07B4-414D-B3CD-0A6111559166}"/>
                  </a:ext>
                </a:extLst>
              </p:cNvPr>
              <p:cNvSpPr/>
              <p:nvPr/>
            </p:nvSpPr>
            <p:spPr>
              <a:xfrm>
                <a:off x="5131369" y="1305070"/>
                <a:ext cx="1952779" cy="540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+4)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+4)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7ADA7E2-07B4-414D-B3CD-0A61115591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369" y="1305070"/>
                <a:ext cx="1952779" cy="540917"/>
              </a:xfrm>
              <a:prstGeom prst="rect">
                <a:avLst/>
              </a:prstGeom>
              <a:blipFill>
                <a:blip r:embed="rId11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464A313-8D68-48AD-BE0D-DCC97F6D24C4}"/>
                  </a:ext>
                </a:extLst>
              </p:cNvPr>
              <p:cNvSpPr/>
              <p:nvPr/>
            </p:nvSpPr>
            <p:spPr>
              <a:xfrm>
                <a:off x="5155432" y="1856977"/>
                <a:ext cx="1387623" cy="5409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+2(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+4)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+4)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464A313-8D68-48AD-BE0D-DCC97F6D24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432" y="1856977"/>
                <a:ext cx="1387623" cy="540917"/>
              </a:xfrm>
              <a:prstGeom prst="rect">
                <a:avLst/>
              </a:prstGeom>
              <a:blipFill>
                <a:blip r:embed="rId12"/>
                <a:stretch>
                  <a:fillRect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E5B4B98-1675-47BE-8312-C28E5CD2E807}"/>
                  </a:ext>
                </a:extLst>
              </p:cNvPr>
              <p:cNvSpPr/>
              <p:nvPr/>
            </p:nvSpPr>
            <p:spPr>
              <a:xfrm>
                <a:off x="5174329" y="2405357"/>
                <a:ext cx="1240148" cy="535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+4)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E5B4B98-1675-47BE-8312-C28E5CD2E8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329" y="2405357"/>
                <a:ext cx="1240148" cy="535275"/>
              </a:xfrm>
              <a:prstGeom prst="rect">
                <a:avLst/>
              </a:prstGeom>
              <a:blipFill>
                <a:blip r:embed="rId13"/>
                <a:stretch>
                  <a:fillRect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3184D80-60BD-4E9A-BF8B-9513AAB30A58}"/>
                  </a:ext>
                </a:extLst>
              </p:cNvPr>
              <p:cNvSpPr/>
              <p:nvPr/>
            </p:nvSpPr>
            <p:spPr>
              <a:xfrm>
                <a:off x="5177446" y="2950539"/>
                <a:ext cx="1073820" cy="535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+8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+4)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3184D80-60BD-4E9A-BF8B-9513AAB30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446" y="2950539"/>
                <a:ext cx="1073820" cy="535275"/>
              </a:xfrm>
              <a:prstGeom prst="rect">
                <a:avLst/>
              </a:prstGeom>
              <a:blipFill>
                <a:blip r:embed="rId1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99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54" grpId="0" animBg="1"/>
      <p:bldP spid="55" grpId="0" animBg="1"/>
      <p:bldP spid="56" grpId="0" animBg="1"/>
      <p:bldP spid="57" grpId="0" animBg="1"/>
      <p:bldP spid="32" grpId="0" animBg="1"/>
      <p:bldP spid="32" grpId="1" animBg="1"/>
      <p:bldP spid="33" grpId="0" animBg="1"/>
      <p:bldP spid="3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46" grpId="0"/>
      <p:bldP spid="52" grpId="0" animBg="1"/>
      <p:bldP spid="52" grpId="1" animBg="1"/>
      <p:bldP spid="53" grpId="0" animBg="1"/>
      <p:bldP spid="53" grpId="1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5210</TotalTime>
  <Words>718</Words>
  <Application>Microsoft Office PowerPoint</Application>
  <PresentationFormat>Widescreen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379</cp:revision>
  <dcterms:created xsi:type="dcterms:W3CDTF">2018-01-02T19:57:38Z</dcterms:created>
  <dcterms:modified xsi:type="dcterms:W3CDTF">2020-05-05T17:45:46Z</dcterms:modified>
</cp:coreProperties>
</file>